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9" r:id="rId2"/>
    <p:sldId id="275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8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18288000" cy="10287000"/>
  <p:notesSz cx="18288000" cy="10287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114" y="-6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3;n"/>
          <p:cNvSpPr>
            <a:spLocks noGrp="1" noRot="1"/>
          </p:cNvSpPr>
          <p:nvPr>
            <p:ph type="sldImg" idx="2"/>
          </p:nvPr>
        </p:nvSpPr>
        <p:spPr bwMode="auto">
          <a:xfrm>
            <a:off x="3048000" y="771525"/>
            <a:ext cx="12193588" cy="3857625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71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1828800" y="4886325"/>
            <a:ext cx="146304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Google Shape;66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13314" name="Google Shape;67;p4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11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30723" name="Google Shape;120;p12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1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32771" name="Google Shape;120;p12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11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34819" name="Google Shape;120;p12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Google Shape;11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36867" name="Google Shape;120;p12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11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38915" name="Google Shape;120;p12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11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40963" name="Google Shape;120;p12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Google Shape;11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43011" name="Google Shape;120;p12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Google Shape;11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48131" name="Google Shape;120;p12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11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52227" name="Google Shape;120;p12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Google Shape;11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50179" name="Google Shape;120;p12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Google Shape;66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45059" name="Google Shape;67;p4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Google Shape;11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54275" name="Google Shape;120;p12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Google Shape;11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56323" name="Google Shape;120;p12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Google Shape;11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58371" name="Google Shape;120;p12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Google Shape;11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60419" name="Google Shape;120;p12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Google Shape;11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62467" name="Google Shape;120;p12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Google Shape;11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64515" name="Google Shape;120;p12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Google Shape;11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66563" name="Google Shape;120;p12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Google Shape;11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68611" name="Google Shape;120;p12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Google Shape;11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70659" name="Google Shape;120;p12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Google Shape;11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72707" name="Google Shape;120;p12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73;p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15362" name="Google Shape;74;p5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Google Shape;11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74755" name="Google Shape;120;p12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79;p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17410" name="Google Shape;80;p6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85;p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19458" name="Google Shape;86;p7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00;p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21506" name="Google Shape;101;p9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06;p1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23554" name="Google Shape;107;p10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12;p1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25602" name="Google Shape;113;p11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19;p1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pt-BR" sz="1100" smtClean="0">
              <a:latin typeface="Arial" charset="0"/>
              <a:cs typeface="Arial" charset="0"/>
            </a:endParaRPr>
          </a:p>
        </p:txBody>
      </p:sp>
      <p:sp>
        <p:nvSpPr>
          <p:cNvPr id="27650" name="Google Shape;120;p12:notes"/>
          <p:cNvSpPr>
            <a:spLocks noGrp="1" noRo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1352425" y="963612"/>
            <a:ext cx="15583148" cy="1168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500" b="1" i="0">
                <a:solidFill>
                  <a:srgbClr val="855B2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245234" y="2595744"/>
            <a:ext cx="17797531" cy="653415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0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Google Shape;11;p14"/>
          <p:cNvSpPr txBox="1">
            <a:spLocks noGrp="1"/>
          </p:cNvSpPr>
          <p:nvPr>
            <p:ph type="dt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Google Shape;12;p14"/>
          <p:cNvSpPr txBox="1">
            <a:spLocks noGrp="1"/>
          </p:cNvSpPr>
          <p:nvPr>
            <p:ph type="sldNum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A226D-1D68-48E5-9B55-02F6171BAEB6}" type="slidenum">
              <a:rPr lang="en-US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352425" y="963618"/>
            <a:ext cx="15583148" cy="1168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ubTitle" idx="1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0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Google Shape;11;p14"/>
          <p:cNvSpPr txBox="1">
            <a:spLocks noGrp="1"/>
          </p:cNvSpPr>
          <p:nvPr>
            <p:ph type="dt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Google Shape;12;p14"/>
          <p:cNvSpPr txBox="1">
            <a:spLocks noGrp="1"/>
          </p:cNvSpPr>
          <p:nvPr>
            <p:ph type="sldNum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2C452-BAED-4342-914F-347728F1A433}" type="slidenum">
              <a:rPr lang="en-US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1352425" y="963612"/>
            <a:ext cx="15583148" cy="1168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500" b="1" i="0">
                <a:solidFill>
                  <a:srgbClr val="855B2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0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Google Shape;11;p14"/>
          <p:cNvSpPr txBox="1">
            <a:spLocks noGrp="1"/>
          </p:cNvSpPr>
          <p:nvPr>
            <p:ph type="dt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Google Shape;12;p14"/>
          <p:cNvSpPr txBox="1">
            <a:spLocks noGrp="1"/>
          </p:cNvSpPr>
          <p:nvPr>
            <p:ph type="sldNum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42B9-C02E-4964-BD65-3D43D8FA222D}" type="slidenum">
              <a:rPr lang="en-US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1352425" y="963612"/>
            <a:ext cx="15583148" cy="1168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500" b="1" i="0">
                <a:solidFill>
                  <a:srgbClr val="855B2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1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2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Google Shape;10;p14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Google Shape;11;p14"/>
          <p:cNvSpPr txBox="1">
            <a:spLocks noGrp="1"/>
          </p:cNvSpPr>
          <p:nvPr>
            <p:ph type="dt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Google Shape;12;p14"/>
          <p:cNvSpPr txBox="1">
            <a:spLocks noGrp="1"/>
          </p:cNvSpPr>
          <p:nvPr>
            <p:ph type="sldNum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DF21E-515C-47F7-8435-FF6D766FD40A}" type="slidenum">
              <a:rPr lang="en-US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idx="10"/>
          </p:nvPr>
        </p:nvSpPr>
        <p:spPr>
          <a:xfrm>
            <a:off x="6218238" y="9566275"/>
            <a:ext cx="5851525" cy="514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1"/>
          </p:nvPr>
        </p:nvSpPr>
        <p:spPr>
          <a:xfrm>
            <a:off x="914400" y="9566275"/>
            <a:ext cx="4206875" cy="514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>
          <a:xfrm>
            <a:off x="13166725" y="9566275"/>
            <a:ext cx="4206875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50CF1-E2F1-40EB-8069-7D10086FBA2D}" type="slidenum">
              <a:rPr lang="en-US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6;p14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79450" y="593725"/>
            <a:ext cx="41640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Google Shape;7;p14"/>
          <p:cNvSpPr>
            <a:spLocks/>
          </p:cNvSpPr>
          <p:nvPr/>
        </p:nvSpPr>
        <p:spPr bwMode="auto">
          <a:xfrm>
            <a:off x="0" y="9507538"/>
            <a:ext cx="18288000" cy="779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287998" y="0"/>
              </a:cxn>
              <a:cxn ang="0">
                <a:pos x="18287998" y="779728"/>
              </a:cxn>
              <a:cxn ang="0">
                <a:pos x="0" y="779728"/>
              </a:cxn>
              <a:cxn ang="0">
                <a:pos x="0" y="0"/>
              </a:cxn>
            </a:cxnLst>
            <a:rect l="0" t="0" r="r" b="b"/>
            <a:pathLst>
              <a:path w="18288000" h="779779" extrusionOk="0">
                <a:moveTo>
                  <a:pt x="0" y="0"/>
                </a:moveTo>
                <a:lnTo>
                  <a:pt x="18287998" y="0"/>
                </a:lnTo>
                <a:lnTo>
                  <a:pt x="18287998" y="779728"/>
                </a:lnTo>
                <a:lnTo>
                  <a:pt x="0" y="779728"/>
                </a:lnTo>
                <a:lnTo>
                  <a:pt x="0" y="0"/>
                </a:lnTo>
                <a:close/>
              </a:path>
            </a:pathLst>
          </a:custGeom>
          <a:solidFill>
            <a:srgbClr val="855B2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pt-BR"/>
          </a:p>
        </p:txBody>
      </p:sp>
      <p:sp>
        <p:nvSpPr>
          <p:cNvPr id="1028" name="Google Shape;8;p14"/>
          <p:cNvSpPr txBox="1">
            <a:spLocks noGrp="1"/>
          </p:cNvSpPr>
          <p:nvPr>
            <p:ph type="title"/>
          </p:nvPr>
        </p:nvSpPr>
        <p:spPr bwMode="auto">
          <a:xfrm>
            <a:off x="1352550" y="963613"/>
            <a:ext cx="155829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pt-BR" smtClean="0">
              <a:sym typeface="Arial" charset="0"/>
            </a:endParaRPr>
          </a:p>
        </p:txBody>
      </p:sp>
      <p:sp>
        <p:nvSpPr>
          <p:cNvPr id="1029" name="Google Shape;9;p14"/>
          <p:cNvSpPr txBox="1">
            <a:spLocks noGrp="1"/>
          </p:cNvSpPr>
          <p:nvPr>
            <p:ph type="body" idx="1"/>
          </p:nvPr>
        </p:nvSpPr>
        <p:spPr bwMode="auto">
          <a:xfrm>
            <a:off x="244475" y="2595563"/>
            <a:ext cx="1779905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pt-BR" smtClean="0">
              <a:sym typeface="Arial" charset="0"/>
            </a:endParaRPr>
          </a:p>
        </p:txBody>
      </p:sp>
      <p:sp>
        <p:nvSpPr>
          <p:cNvPr id="1030" name="Google Shape;10;p14"/>
          <p:cNvSpPr txBox="1">
            <a:spLocks noGrp="1"/>
          </p:cNvSpPr>
          <p:nvPr>
            <p:ph type="ftr" idx="11"/>
          </p:nvPr>
        </p:nvSpPr>
        <p:spPr bwMode="auto">
          <a:xfrm>
            <a:off x="6218238" y="9566275"/>
            <a:ext cx="5851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 sz="18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1" name="Google Shape;11;p14"/>
          <p:cNvSpPr txBox="1">
            <a:spLocks noGrp="1"/>
          </p:cNvSpPr>
          <p:nvPr>
            <p:ph type="dt" idx="10"/>
          </p:nvPr>
        </p:nvSpPr>
        <p:spPr bwMode="auto">
          <a:xfrm>
            <a:off x="914400" y="9566275"/>
            <a:ext cx="4206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2" name="Google Shape;12;p14"/>
          <p:cNvSpPr txBox="1">
            <a:spLocks noGrp="1"/>
          </p:cNvSpPr>
          <p:nvPr>
            <p:ph type="sldNum" idx="12"/>
          </p:nvPr>
        </p:nvSpPr>
        <p:spPr bwMode="auto">
          <a:xfrm>
            <a:off x="13166725" y="9566275"/>
            <a:ext cx="4206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8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3E7CDC43-4D97-412C-B2F6-6D843AC6E23A}" type="slidenum">
              <a:rPr lang="en-US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0" r:id="rId3"/>
    <p:sldLayoutId id="2147483649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Google Shape;69;p4"/>
          <p:cNvSpPr txBox="1">
            <a:spLocks noGrp="1"/>
          </p:cNvSpPr>
          <p:nvPr>
            <p:ph type="title"/>
          </p:nvPr>
        </p:nvSpPr>
        <p:spPr>
          <a:xfrm>
            <a:off x="1352550" y="963613"/>
            <a:ext cx="11344275" cy="3441700"/>
          </a:xfrm>
        </p:spPr>
        <p:txBody>
          <a:bodyPr tIns="12700"/>
          <a:lstStyle/>
          <a:p>
            <a:pPr marL="1270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PROCURADORIA DA MULHER: JUNTAS SOMOS MAIS FORTES!</a:t>
            </a:r>
            <a:endParaRPr lang="pt-BR" smtClean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2290" name="Google Shape;70;p4"/>
          <p:cNvSpPr txBox="1">
            <a:spLocks noChangeArrowheads="1"/>
          </p:cNvSpPr>
          <p:nvPr/>
        </p:nvSpPr>
        <p:spPr bwMode="auto">
          <a:xfrm>
            <a:off x="776288" y="6145213"/>
            <a:ext cx="167227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99075" rIns="0" bIns="0">
            <a:spAutoFit/>
          </a:bodyPr>
          <a:lstStyle/>
          <a:p>
            <a:pPr marL="12700">
              <a:buClr>
                <a:srgbClr val="000000"/>
              </a:buClr>
              <a:buFont typeface="Arial" charset="0"/>
              <a:buNone/>
            </a:pPr>
            <a:r>
              <a:rPr lang="en-US" sz="4000" b="1"/>
              <a:t>MUNICÍPIO: Maringá</a:t>
            </a:r>
            <a:endParaRPr lang="pt-BR" sz="4000"/>
          </a:p>
          <a:p>
            <a:pPr marL="12700">
              <a:spcBef>
                <a:spcPts val="225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4000" b="1"/>
              <a:t>FUNÇÃO DO GOVERNO: Legislativa</a:t>
            </a:r>
            <a:endParaRPr lang="pt-BR" sz="4000"/>
          </a:p>
        </p:txBody>
      </p:sp>
      <p:sp>
        <p:nvSpPr>
          <p:cNvPr id="12291" name="Google Shape;71;p4"/>
          <p:cNvSpPr txBox="1">
            <a:spLocks noChangeArrowheads="1"/>
          </p:cNvSpPr>
          <p:nvPr/>
        </p:nvSpPr>
        <p:spPr bwMode="auto">
          <a:xfrm flipV="1">
            <a:off x="7686675" y="4808538"/>
            <a:ext cx="99044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0" tIns="12700" rIns="0" bIns="0">
            <a:spAutoFit/>
          </a:bodyPr>
          <a:lstStyle/>
          <a:p>
            <a:pPr marL="12700">
              <a:buClr>
                <a:srgbClr val="000000"/>
              </a:buClr>
              <a:buFont typeface="Arial" charset="0"/>
              <a:buNone/>
            </a:pPr>
            <a:endParaRPr lang="pt-BR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Google Shape;122;p12"/>
          <p:cNvSpPr txBox="1">
            <a:spLocks noGrp="1"/>
          </p:cNvSpPr>
          <p:nvPr>
            <p:ph type="title" idx="4294967295"/>
          </p:nvPr>
        </p:nvSpPr>
        <p:spPr>
          <a:xfrm>
            <a:off x="1352550" y="963613"/>
            <a:ext cx="11971338" cy="622300"/>
          </a:xfrm>
          <a:ln/>
        </p:spPr>
        <p:txBody>
          <a:bodyPr tIns="12700"/>
          <a:lstStyle/>
          <a:p>
            <a:pPr marL="12700" algn="ctr" eaLnBrk="1" hangingPunct="1">
              <a:buSzPts val="1400"/>
            </a:pPr>
            <a:endParaRPr lang="pt-BR" sz="4000" b="1" smtClean="0">
              <a:solidFill>
                <a:srgbClr val="855B2E"/>
              </a:solidFill>
              <a:latin typeface="Arial" charset="0"/>
              <a:cs typeface="Arial" charset="0"/>
            </a:endParaRPr>
          </a:p>
        </p:txBody>
      </p: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5483225" y="828675"/>
            <a:ext cx="6119813" cy="7829550"/>
            <a:chOff x="1138" y="1741"/>
            <a:chExt cx="9638" cy="12330"/>
          </a:xfrm>
        </p:grpSpPr>
        <p:pic>
          <p:nvPicPr>
            <p:cNvPr id="29703" name="Picture 7" descr="foto46"/>
            <p:cNvPicPr>
              <a:picLocks noChangeAspect="1" noChangeArrowheads="1"/>
            </p:cNvPicPr>
            <p:nvPr/>
          </p:nvPicPr>
          <p:blipFill>
            <a:blip r:embed="rId3"/>
            <a:srcRect t="18427" b="15720"/>
            <a:stretch>
              <a:fillRect/>
            </a:stretch>
          </p:blipFill>
          <p:spPr bwMode="auto">
            <a:xfrm>
              <a:off x="1138" y="1741"/>
              <a:ext cx="9638" cy="6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4" name="Picture 8" descr="foto47"/>
            <p:cNvPicPr>
              <a:picLocks noChangeAspect="1" noChangeArrowheads="1"/>
            </p:cNvPicPr>
            <p:nvPr/>
          </p:nvPicPr>
          <p:blipFill>
            <a:blip r:embed="rId4"/>
            <a:srcRect t="40164"/>
            <a:stretch>
              <a:fillRect/>
            </a:stretch>
          </p:blipFill>
          <p:spPr bwMode="auto">
            <a:xfrm>
              <a:off x="1138" y="8304"/>
              <a:ext cx="9638" cy="5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Google Shape;122;p12"/>
          <p:cNvSpPr txBox="1">
            <a:spLocks noGrp="1"/>
          </p:cNvSpPr>
          <p:nvPr>
            <p:ph type="title" idx="4294967295"/>
          </p:nvPr>
        </p:nvSpPr>
        <p:spPr>
          <a:xfrm>
            <a:off x="1352550" y="963613"/>
            <a:ext cx="11971338" cy="1841500"/>
          </a:xfrm>
          <a:ln/>
        </p:spPr>
        <p:txBody>
          <a:bodyPr tIns="12700"/>
          <a:lstStyle/>
          <a:p>
            <a:pPr marL="12700" algn="ctr" eaLnBrk="1" hangingPunct="1">
              <a:buSzPts val="1400"/>
            </a:pPr>
            <a:r>
              <a:rPr lang="pt-BR" sz="4000" b="1" smtClean="0">
                <a:solidFill>
                  <a:srgbClr val="855B2E"/>
                </a:solidFill>
                <a:latin typeface="Arial" charset="0"/>
                <a:cs typeface="Arial" charset="0"/>
              </a:rPr>
              <a:t>AUDIÊNCIA PÚBLICA: DIREITOS DAS GESTANTES E PARTURIENTES AO ACOMPANHAMENTO</a:t>
            </a:r>
          </a:p>
        </p:txBody>
      </p:sp>
      <p:pic>
        <p:nvPicPr>
          <p:cNvPr id="31757" name="Picture 13" descr="Audiencia Publica Gestante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663" y="3167063"/>
            <a:ext cx="7935912" cy="5287962"/>
          </a:xfrm>
          <a:prstGeom prst="rect">
            <a:avLst/>
          </a:prstGeom>
          <a:noFill/>
        </p:spPr>
      </p:pic>
      <p:pic>
        <p:nvPicPr>
          <p:cNvPr id="31758" name="Picture 14" descr="Audiencia Publica Gestantes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55113" y="3155950"/>
            <a:ext cx="7888287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Google Shape;122;p12"/>
          <p:cNvSpPr txBox="1">
            <a:spLocks noGrp="1"/>
          </p:cNvSpPr>
          <p:nvPr>
            <p:ph type="title" idx="4294967295"/>
          </p:nvPr>
        </p:nvSpPr>
        <p:spPr>
          <a:xfrm>
            <a:off x="1352550" y="963613"/>
            <a:ext cx="11971338" cy="622300"/>
          </a:xfrm>
          <a:ln/>
        </p:spPr>
        <p:txBody>
          <a:bodyPr tIns="12700"/>
          <a:lstStyle/>
          <a:p>
            <a:pPr marL="12700" algn="ctr" eaLnBrk="1" hangingPunct="1">
              <a:buSzPts val="1400"/>
            </a:pPr>
            <a:endParaRPr lang="pt-BR" sz="4000" b="1" smtClean="0">
              <a:solidFill>
                <a:srgbClr val="855B2E"/>
              </a:solidFill>
              <a:latin typeface="Arial" charset="0"/>
              <a:cs typeface="Arial" charset="0"/>
            </a:endParaRPr>
          </a:p>
        </p:txBody>
      </p:sp>
      <p:pic>
        <p:nvPicPr>
          <p:cNvPr id="33798" name="Picture 6" descr="Audiencia Publica Gestantes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2574925"/>
            <a:ext cx="7964487" cy="6070600"/>
          </a:xfrm>
          <a:prstGeom prst="rect">
            <a:avLst/>
          </a:prstGeom>
          <a:noFill/>
        </p:spPr>
      </p:pic>
      <p:pic>
        <p:nvPicPr>
          <p:cNvPr id="33799" name="Picture 7" descr="Audiencia Publica Gestantes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72513" y="2628900"/>
            <a:ext cx="7694612" cy="597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22;p12"/>
          <p:cNvSpPr txBox="1">
            <a:spLocks noGrp="1"/>
          </p:cNvSpPr>
          <p:nvPr>
            <p:ph type="title" idx="4294967295"/>
          </p:nvPr>
        </p:nvSpPr>
        <p:spPr>
          <a:xfrm>
            <a:off x="1352550" y="963613"/>
            <a:ext cx="11971338" cy="622300"/>
          </a:xfrm>
          <a:ln/>
        </p:spPr>
        <p:txBody>
          <a:bodyPr tIns="12700"/>
          <a:lstStyle/>
          <a:p>
            <a:pPr marL="12700" algn="ctr" eaLnBrk="1" hangingPunct="1">
              <a:buSzPts val="1400"/>
            </a:pPr>
            <a:r>
              <a:rPr lang="pt-BR" sz="4000" b="1" smtClean="0">
                <a:solidFill>
                  <a:srgbClr val="855B2E"/>
                </a:solidFill>
                <a:latin typeface="Arial" charset="0"/>
                <a:cs typeface="Arial" charset="0"/>
              </a:rPr>
              <a:t>INAUGURAÇÃO DA GALERIA LILÁS</a:t>
            </a:r>
          </a:p>
        </p:txBody>
      </p:sp>
      <p:pic>
        <p:nvPicPr>
          <p:cNvPr id="35846" name="Picture 6" descr="o descerramen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8988" y="2308225"/>
            <a:ext cx="10037762" cy="6596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Google Shape;122;p12"/>
          <p:cNvSpPr txBox="1">
            <a:spLocks noGrp="1"/>
          </p:cNvSpPr>
          <p:nvPr>
            <p:ph type="title" idx="4294967295"/>
          </p:nvPr>
        </p:nvSpPr>
        <p:spPr>
          <a:xfrm>
            <a:off x="1352550" y="963613"/>
            <a:ext cx="11971338" cy="622300"/>
          </a:xfrm>
          <a:ln/>
        </p:spPr>
        <p:txBody>
          <a:bodyPr tIns="12700"/>
          <a:lstStyle/>
          <a:p>
            <a:pPr marL="12700" algn="ctr" eaLnBrk="1" hangingPunct="1">
              <a:buSzPts val="1400"/>
            </a:pPr>
            <a:r>
              <a:rPr lang="pt-BR" sz="4000" b="1" smtClean="0">
                <a:solidFill>
                  <a:srgbClr val="855B2E"/>
                </a:solidFill>
                <a:latin typeface="Arial" charset="0"/>
                <a:cs typeface="Arial" charset="0"/>
              </a:rPr>
              <a:t>HOMENAGEM ÀS EX-VEREADORAS </a:t>
            </a:r>
          </a:p>
        </p:txBody>
      </p:sp>
      <p:pic>
        <p:nvPicPr>
          <p:cNvPr id="37894" name="Picture 6" descr="ex vereadoras e vereador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920875"/>
            <a:ext cx="12192000" cy="7285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Google Shape;122;p12"/>
          <p:cNvSpPr txBox="1">
            <a:spLocks noGrp="1"/>
          </p:cNvSpPr>
          <p:nvPr>
            <p:ph type="title" idx="4294967295"/>
          </p:nvPr>
        </p:nvSpPr>
        <p:spPr>
          <a:xfrm>
            <a:off x="1352550" y="963613"/>
            <a:ext cx="11971338" cy="622300"/>
          </a:xfrm>
          <a:ln/>
        </p:spPr>
        <p:txBody>
          <a:bodyPr tIns="12700"/>
          <a:lstStyle/>
          <a:p>
            <a:pPr marL="12700" algn="ctr" eaLnBrk="1" hangingPunct="1">
              <a:buSzPts val="1400"/>
            </a:pPr>
            <a:endParaRPr lang="pt-BR" sz="4000" b="1" smtClean="0">
              <a:solidFill>
                <a:srgbClr val="855B2E"/>
              </a:solidFill>
              <a:latin typeface="Arial" charset="0"/>
              <a:cs typeface="Arial" charset="0"/>
            </a:endParaRPr>
          </a:p>
        </p:txBody>
      </p:sp>
      <p:pic>
        <p:nvPicPr>
          <p:cNvPr id="39940" name="Picture 4" descr="A gale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925" y="2117725"/>
            <a:ext cx="11564938" cy="735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Google Shape;122;p12"/>
          <p:cNvSpPr txBox="1">
            <a:spLocks noGrp="1"/>
          </p:cNvSpPr>
          <p:nvPr>
            <p:ph type="title" idx="4294967295"/>
          </p:nvPr>
        </p:nvSpPr>
        <p:spPr>
          <a:xfrm>
            <a:off x="1352550" y="963613"/>
            <a:ext cx="11971338" cy="1231900"/>
          </a:xfrm>
          <a:ln/>
        </p:spPr>
        <p:txBody>
          <a:bodyPr tIns="12700"/>
          <a:lstStyle/>
          <a:p>
            <a:pPr marL="12700" algn="ctr" eaLnBrk="1" hangingPunct="1">
              <a:buSzPts val="1400"/>
            </a:pPr>
            <a:r>
              <a:rPr lang="pt-BR" sz="4000" b="1" smtClean="0">
                <a:solidFill>
                  <a:srgbClr val="855B2E"/>
                </a:solidFill>
                <a:latin typeface="Arial" charset="0"/>
                <a:cs typeface="Arial" charset="0"/>
              </a:rPr>
              <a:t>CAMINHADA/PEDALADA PELO FIM DA VIOLÊNCIA CONTRA A MULHER</a:t>
            </a:r>
          </a:p>
        </p:txBody>
      </p:sp>
      <p:pic>
        <p:nvPicPr>
          <p:cNvPr id="41988" name="Imagem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0" y="3757613"/>
            <a:ext cx="4494213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Imagem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8088" y="3744913"/>
            <a:ext cx="534035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Imagem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85600" y="3722688"/>
            <a:ext cx="4333875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Google Shape;122;p12"/>
          <p:cNvSpPr txBox="1">
            <a:spLocks noGrp="1"/>
          </p:cNvSpPr>
          <p:nvPr>
            <p:ph type="title" idx="4294967295"/>
          </p:nvPr>
        </p:nvSpPr>
        <p:spPr>
          <a:xfrm>
            <a:off x="2416175" y="3003550"/>
            <a:ext cx="13509625" cy="3670300"/>
          </a:xfrm>
          <a:ln/>
        </p:spPr>
        <p:txBody>
          <a:bodyPr tIns="12700"/>
          <a:lstStyle/>
          <a:p>
            <a:pPr marL="12700" algn="ctr" eaLnBrk="1" hangingPunct="1">
              <a:buSzPts val="1400"/>
            </a:pPr>
            <a:r>
              <a:rPr lang="pt-BR" sz="6000" b="1" smtClean="0">
                <a:solidFill>
                  <a:srgbClr val="855B2E"/>
                </a:solidFill>
                <a:latin typeface="Arial" charset="0"/>
                <a:cs typeface="Arial" charset="0"/>
              </a:rPr>
              <a:t>INCENTIVO À CRIAÇÃO DE NOVAS PROCURADORIAS NAS CÂMARAS DA REGIÃO METROPOLITANA DE MARINGÁ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122;p12"/>
          <p:cNvSpPr txBox="1">
            <a:spLocks noGrp="1"/>
          </p:cNvSpPr>
          <p:nvPr>
            <p:ph type="title" idx="4294967295"/>
          </p:nvPr>
        </p:nvSpPr>
        <p:spPr>
          <a:xfrm>
            <a:off x="0" y="963613"/>
            <a:ext cx="13509625" cy="622300"/>
          </a:xfrm>
          <a:ln/>
        </p:spPr>
        <p:txBody>
          <a:bodyPr tIns="12700"/>
          <a:lstStyle/>
          <a:p>
            <a:pPr marL="12700" algn="ctr" eaLnBrk="1" hangingPunct="1">
              <a:buSzPts val="1400"/>
            </a:pPr>
            <a:r>
              <a:rPr lang="pt-BR" sz="4000" b="1" smtClean="0">
                <a:solidFill>
                  <a:srgbClr val="855B2E"/>
                </a:solidFill>
                <a:latin typeface="Arial" charset="0"/>
                <a:cs typeface="Arial" charset="0"/>
              </a:rPr>
              <a:t>VISITA À CÂMARA MUNICIPAL DE MANDAGUARI</a:t>
            </a:r>
          </a:p>
        </p:txBody>
      </p:sp>
      <p:pic>
        <p:nvPicPr>
          <p:cNvPr id="51203" name="Picture 3" descr="foto59 mandaguari"/>
          <p:cNvPicPr>
            <a:picLocks noChangeArrowheads="1"/>
          </p:cNvPicPr>
          <p:nvPr/>
        </p:nvPicPr>
        <p:blipFill>
          <a:blip r:embed="rId3"/>
          <a:srcRect t="26312" b="21861"/>
          <a:stretch>
            <a:fillRect/>
          </a:stretch>
        </p:blipFill>
        <p:spPr bwMode="auto">
          <a:xfrm>
            <a:off x="3665538" y="3000375"/>
            <a:ext cx="9763125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302250" y="8582025"/>
            <a:ext cx="8148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122;p12"/>
          <p:cNvSpPr txBox="1">
            <a:spLocks noGrp="1"/>
          </p:cNvSpPr>
          <p:nvPr>
            <p:ph type="title" idx="4294967295"/>
          </p:nvPr>
        </p:nvSpPr>
        <p:spPr>
          <a:xfrm>
            <a:off x="0" y="963613"/>
            <a:ext cx="13509625" cy="622300"/>
          </a:xfrm>
          <a:ln/>
        </p:spPr>
        <p:txBody>
          <a:bodyPr tIns="12700"/>
          <a:lstStyle/>
          <a:p>
            <a:pPr marL="12700" algn="ctr" eaLnBrk="1" hangingPunct="1">
              <a:buSzPts val="1400"/>
            </a:pPr>
            <a:r>
              <a:rPr lang="pt-BR" sz="4000" b="1" smtClean="0">
                <a:solidFill>
                  <a:srgbClr val="855B2E"/>
                </a:solidFill>
                <a:latin typeface="Arial" charset="0"/>
                <a:cs typeface="Arial" charset="0"/>
              </a:rPr>
              <a:t>VISITA À CÂMARA MUNICIPAL DE PAIÇANDU</a:t>
            </a:r>
          </a:p>
        </p:txBody>
      </p:sp>
      <p:pic>
        <p:nvPicPr>
          <p:cNvPr id="49157" name="Picture 5" descr="foto57 paicandu"/>
          <p:cNvPicPr>
            <a:picLocks noChangeAspect="1" noChangeArrowheads="1"/>
          </p:cNvPicPr>
          <p:nvPr/>
        </p:nvPicPr>
        <p:blipFill>
          <a:blip r:embed="rId3"/>
          <a:srcRect t="30893" b="17497"/>
          <a:stretch>
            <a:fillRect/>
          </a:stretch>
        </p:blipFill>
        <p:spPr bwMode="auto">
          <a:xfrm>
            <a:off x="3552825" y="2590800"/>
            <a:ext cx="11088688" cy="576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69;p4"/>
          <p:cNvSpPr txBox="1">
            <a:spLocks noGrp="1"/>
          </p:cNvSpPr>
          <p:nvPr>
            <p:ph type="title" idx="4294967295"/>
          </p:nvPr>
        </p:nvSpPr>
        <p:spPr>
          <a:xfrm>
            <a:off x="1352550" y="963613"/>
            <a:ext cx="11344275" cy="2298700"/>
          </a:xfrm>
          <a:ln/>
        </p:spPr>
        <p:txBody>
          <a:bodyPr tIns="12700"/>
          <a:lstStyle/>
          <a:p>
            <a:pPr marL="12700" eaLnBrk="1" hangingPunct="1">
              <a:buSzPts val="1400"/>
            </a:pPr>
            <a:endParaRPr lang="pt-BR" sz="7500" b="1" smtClean="0">
              <a:solidFill>
                <a:srgbClr val="855B2E"/>
              </a:solidFill>
              <a:latin typeface="Arial" charset="0"/>
              <a:cs typeface="Arial" charset="0"/>
            </a:endParaRPr>
          </a:p>
        </p:txBody>
      </p:sp>
      <p:sp>
        <p:nvSpPr>
          <p:cNvPr id="44036" name="Google Shape;71;p4"/>
          <p:cNvSpPr txBox="1">
            <a:spLocks noChangeArrowheads="1"/>
          </p:cNvSpPr>
          <p:nvPr/>
        </p:nvSpPr>
        <p:spPr bwMode="auto">
          <a:xfrm flipV="1">
            <a:off x="7686675" y="4808538"/>
            <a:ext cx="99044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0" tIns="12700" rIns="0" bIns="0">
            <a:spAutoFit/>
          </a:bodyPr>
          <a:lstStyle/>
          <a:p>
            <a:pPr marL="12700">
              <a:buClr>
                <a:srgbClr val="000000"/>
              </a:buClr>
              <a:buFont typeface="Arial" charset="0"/>
              <a:buNone/>
            </a:pPr>
            <a:endParaRPr lang="pt-BR" sz="4000"/>
          </a:p>
        </p:txBody>
      </p:sp>
      <p:pic>
        <p:nvPicPr>
          <p:cNvPr id="44037" name="Picture 5" descr="Relatór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6513" y="612775"/>
            <a:ext cx="7412037" cy="886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Google Shape;122;p12"/>
          <p:cNvSpPr txBox="1">
            <a:spLocks noGrp="1"/>
          </p:cNvSpPr>
          <p:nvPr>
            <p:ph type="title" idx="4294967295"/>
          </p:nvPr>
        </p:nvSpPr>
        <p:spPr>
          <a:xfrm>
            <a:off x="0" y="963613"/>
            <a:ext cx="13509625" cy="622300"/>
          </a:xfrm>
          <a:ln/>
        </p:spPr>
        <p:txBody>
          <a:bodyPr tIns="12700"/>
          <a:lstStyle/>
          <a:p>
            <a:pPr marL="12700" algn="ctr" eaLnBrk="1" hangingPunct="1">
              <a:buSzPts val="1400"/>
            </a:pPr>
            <a:r>
              <a:rPr lang="pt-BR" sz="4000" b="1" smtClean="0">
                <a:solidFill>
                  <a:srgbClr val="855B2E"/>
                </a:solidFill>
                <a:latin typeface="Arial" charset="0"/>
                <a:cs typeface="Arial" charset="0"/>
              </a:rPr>
              <a:t>VISITA À CÂMARA MUNICIPAL DE SARANDI</a:t>
            </a:r>
          </a:p>
        </p:txBody>
      </p:sp>
      <p:pic>
        <p:nvPicPr>
          <p:cNvPr id="53252" name="Picture 4" descr="foto58 sarandi"/>
          <p:cNvPicPr>
            <a:picLocks noChangeAspect="1" noChangeArrowheads="1"/>
          </p:cNvPicPr>
          <p:nvPr/>
        </p:nvPicPr>
        <p:blipFill>
          <a:blip r:embed="rId3"/>
          <a:srcRect t="11324" b="35779"/>
          <a:stretch>
            <a:fillRect/>
          </a:stretch>
        </p:blipFill>
        <p:spPr bwMode="auto">
          <a:xfrm>
            <a:off x="1987550" y="2836863"/>
            <a:ext cx="140716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Google Shape;122;p12"/>
          <p:cNvSpPr txBox="1">
            <a:spLocks noGrp="1"/>
          </p:cNvSpPr>
          <p:nvPr>
            <p:ph type="title" idx="4294967295"/>
          </p:nvPr>
        </p:nvSpPr>
        <p:spPr>
          <a:xfrm>
            <a:off x="0" y="963613"/>
            <a:ext cx="13509625" cy="622300"/>
          </a:xfrm>
          <a:ln/>
        </p:spPr>
        <p:txBody>
          <a:bodyPr tIns="12700"/>
          <a:lstStyle/>
          <a:p>
            <a:pPr marL="12700" algn="ctr" eaLnBrk="1" hangingPunct="1">
              <a:buSzPts val="1400"/>
            </a:pPr>
            <a:r>
              <a:rPr lang="pt-BR" sz="4000" b="1" smtClean="0">
                <a:solidFill>
                  <a:srgbClr val="855B2E"/>
                </a:solidFill>
                <a:latin typeface="Arial" charset="0"/>
                <a:cs typeface="Arial" charset="0"/>
              </a:rPr>
              <a:t>VISITA À CÂMARA MUNICIPAL DE MARIALVA</a:t>
            </a:r>
          </a:p>
        </p:txBody>
      </p:sp>
      <p:pic>
        <p:nvPicPr>
          <p:cNvPr id="55300" name="Picture 4" descr="foto60 marialva"/>
          <p:cNvPicPr>
            <a:picLocks noChangeArrowheads="1"/>
          </p:cNvPicPr>
          <p:nvPr/>
        </p:nvPicPr>
        <p:blipFill>
          <a:blip r:embed="rId3"/>
          <a:srcRect t="23418" b="13820"/>
          <a:stretch>
            <a:fillRect/>
          </a:stretch>
        </p:blipFill>
        <p:spPr bwMode="auto">
          <a:xfrm>
            <a:off x="3090863" y="2787650"/>
            <a:ext cx="11720512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Google Shape;122;p12"/>
          <p:cNvSpPr txBox="1">
            <a:spLocks noGrp="1"/>
          </p:cNvSpPr>
          <p:nvPr>
            <p:ph type="title" idx="4294967295"/>
          </p:nvPr>
        </p:nvSpPr>
        <p:spPr>
          <a:xfrm>
            <a:off x="0" y="963613"/>
            <a:ext cx="13509625" cy="622300"/>
          </a:xfrm>
          <a:ln/>
        </p:spPr>
        <p:txBody>
          <a:bodyPr tIns="12700"/>
          <a:lstStyle/>
          <a:p>
            <a:pPr marL="12700" algn="ctr" eaLnBrk="1" hangingPunct="1">
              <a:buSzPts val="1400"/>
            </a:pPr>
            <a:r>
              <a:rPr lang="pt-BR" sz="4000" b="1" smtClean="0">
                <a:solidFill>
                  <a:srgbClr val="855B2E"/>
                </a:solidFill>
                <a:latin typeface="Arial" charset="0"/>
                <a:cs typeface="Arial" charset="0"/>
              </a:rPr>
              <a:t>VISITA À CÂMARA MUNICIPAL DE FLORESTA</a:t>
            </a:r>
          </a:p>
        </p:txBody>
      </p:sp>
      <p:pic>
        <p:nvPicPr>
          <p:cNvPr id="57348" name="Picture 4" descr="foto61 floresta"/>
          <p:cNvPicPr>
            <a:picLocks noChangeAspect="1" noChangeArrowheads="1"/>
          </p:cNvPicPr>
          <p:nvPr/>
        </p:nvPicPr>
        <p:blipFill>
          <a:blip r:embed="rId3"/>
          <a:srcRect t="6357" b="22272"/>
          <a:stretch>
            <a:fillRect/>
          </a:stretch>
        </p:blipFill>
        <p:spPr bwMode="auto">
          <a:xfrm>
            <a:off x="2747963" y="2522538"/>
            <a:ext cx="11607800" cy="607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Google Shape;122;p12"/>
          <p:cNvSpPr txBox="1">
            <a:spLocks noGrp="1"/>
          </p:cNvSpPr>
          <p:nvPr>
            <p:ph type="title" idx="4294967295"/>
          </p:nvPr>
        </p:nvSpPr>
        <p:spPr>
          <a:xfrm>
            <a:off x="0" y="963613"/>
            <a:ext cx="13509625" cy="1231900"/>
          </a:xfrm>
          <a:ln/>
        </p:spPr>
        <p:txBody>
          <a:bodyPr tIns="12700"/>
          <a:lstStyle/>
          <a:p>
            <a:pPr marL="12700" algn="ctr" eaLnBrk="1" hangingPunct="1">
              <a:buSzPts val="1400"/>
            </a:pPr>
            <a:r>
              <a:rPr lang="pt-BR" sz="4000" b="1" smtClean="0">
                <a:solidFill>
                  <a:srgbClr val="855B2E"/>
                </a:solidFill>
                <a:latin typeface="Arial" charset="0"/>
                <a:cs typeface="Arial" charset="0"/>
              </a:rPr>
              <a:t>VISITA À CÂMARA MUNICIPAL DE SÃO JORGE DO IVAÍ</a:t>
            </a:r>
          </a:p>
        </p:txBody>
      </p:sp>
      <p:pic>
        <p:nvPicPr>
          <p:cNvPr id="59396" name="Picture 4" descr="foto62 são jorge do ivaí"/>
          <p:cNvPicPr>
            <a:picLocks noChangeAspect="1" noChangeArrowheads="1"/>
          </p:cNvPicPr>
          <p:nvPr/>
        </p:nvPicPr>
        <p:blipFill>
          <a:blip r:embed="rId3"/>
          <a:srcRect t="2831" b="34460"/>
          <a:stretch>
            <a:fillRect/>
          </a:stretch>
        </p:blipFill>
        <p:spPr bwMode="auto">
          <a:xfrm>
            <a:off x="2682875" y="3503613"/>
            <a:ext cx="10023475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Google Shape;122;p12"/>
          <p:cNvSpPr txBox="1">
            <a:spLocks noGrp="1"/>
          </p:cNvSpPr>
          <p:nvPr>
            <p:ph type="title" idx="4294967295"/>
          </p:nvPr>
        </p:nvSpPr>
        <p:spPr>
          <a:xfrm>
            <a:off x="0" y="963613"/>
            <a:ext cx="13509625" cy="1231900"/>
          </a:xfrm>
          <a:ln/>
        </p:spPr>
        <p:txBody>
          <a:bodyPr tIns="12700"/>
          <a:lstStyle/>
          <a:p>
            <a:pPr marL="12700" algn="ctr" eaLnBrk="1" hangingPunct="1">
              <a:buSzPts val="1400"/>
            </a:pPr>
            <a:r>
              <a:rPr lang="pt-BR" sz="4000" b="1" smtClean="0">
                <a:solidFill>
                  <a:srgbClr val="855B2E"/>
                </a:solidFill>
                <a:latin typeface="Arial" charset="0"/>
                <a:cs typeface="Arial" charset="0"/>
              </a:rPr>
              <a:t>VISITA À CÂMARA MUNICIPAL DE DOUTOR CAMARGO</a:t>
            </a:r>
          </a:p>
        </p:txBody>
      </p:sp>
      <p:pic>
        <p:nvPicPr>
          <p:cNvPr id="61444" name="Picture 4" descr="foto63 dr camargo"/>
          <p:cNvPicPr>
            <a:picLocks noChangeAspect="1" noChangeArrowheads="1"/>
          </p:cNvPicPr>
          <p:nvPr/>
        </p:nvPicPr>
        <p:blipFill>
          <a:blip r:embed="rId3"/>
          <a:srcRect t="8578" r="105" b="29893"/>
          <a:stretch>
            <a:fillRect/>
          </a:stretch>
        </p:blipFill>
        <p:spPr bwMode="auto">
          <a:xfrm>
            <a:off x="3452813" y="2916238"/>
            <a:ext cx="10609262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122;p12"/>
          <p:cNvSpPr txBox="1">
            <a:spLocks noGrp="1"/>
          </p:cNvSpPr>
          <p:nvPr>
            <p:ph type="title" idx="4294967295"/>
          </p:nvPr>
        </p:nvSpPr>
        <p:spPr>
          <a:xfrm>
            <a:off x="0" y="963613"/>
            <a:ext cx="13509625" cy="1231900"/>
          </a:xfrm>
          <a:ln/>
        </p:spPr>
        <p:txBody>
          <a:bodyPr tIns="12700"/>
          <a:lstStyle/>
          <a:p>
            <a:pPr marL="12700" algn="ctr" eaLnBrk="1" hangingPunct="1">
              <a:buSzPts val="1400"/>
            </a:pPr>
            <a:r>
              <a:rPr lang="pt-BR" sz="4000" b="1" smtClean="0">
                <a:solidFill>
                  <a:srgbClr val="855B2E"/>
                </a:solidFill>
                <a:latin typeface="Arial" charset="0"/>
                <a:cs typeface="Arial" charset="0"/>
              </a:rPr>
              <a:t>VISITA À CÂMARA MUNICIPAL DE PRESIDENTE CASTELO BRANCO</a:t>
            </a:r>
          </a:p>
        </p:txBody>
      </p:sp>
      <p:pic>
        <p:nvPicPr>
          <p:cNvPr id="63492" name="Picture 4" descr="foto64 presidente castelo branco"/>
          <p:cNvPicPr>
            <a:picLocks noChangeAspect="1" noChangeArrowheads="1"/>
          </p:cNvPicPr>
          <p:nvPr/>
        </p:nvPicPr>
        <p:blipFill>
          <a:blip r:embed="rId3"/>
          <a:srcRect t="4417" b="14114"/>
          <a:stretch>
            <a:fillRect/>
          </a:stretch>
        </p:blipFill>
        <p:spPr bwMode="auto">
          <a:xfrm>
            <a:off x="4071938" y="3103563"/>
            <a:ext cx="10218737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Google Shape;122;p12"/>
          <p:cNvSpPr txBox="1">
            <a:spLocks noGrp="1"/>
          </p:cNvSpPr>
          <p:nvPr>
            <p:ph type="title" idx="4294967295"/>
          </p:nvPr>
        </p:nvSpPr>
        <p:spPr>
          <a:xfrm>
            <a:off x="0" y="963613"/>
            <a:ext cx="13509625" cy="622300"/>
          </a:xfrm>
          <a:ln/>
        </p:spPr>
        <p:txBody>
          <a:bodyPr tIns="12700"/>
          <a:lstStyle/>
          <a:p>
            <a:pPr marL="12700" algn="ctr" eaLnBrk="1" hangingPunct="1">
              <a:buSzPts val="1400"/>
            </a:pPr>
            <a:r>
              <a:rPr lang="pt-BR" sz="4000" b="1" smtClean="0">
                <a:solidFill>
                  <a:srgbClr val="855B2E"/>
                </a:solidFill>
                <a:latin typeface="Arial" charset="0"/>
                <a:cs typeface="Arial" charset="0"/>
              </a:rPr>
              <a:t>VISITA À CÂMARA MUNICIPAL DE ITAMBÉ</a:t>
            </a:r>
          </a:p>
        </p:txBody>
      </p:sp>
      <p:pic>
        <p:nvPicPr>
          <p:cNvPr id="65540" name="Picture 4" descr="foto65 itambe"/>
          <p:cNvPicPr>
            <a:picLocks noChangeAspect="1" noChangeArrowheads="1"/>
          </p:cNvPicPr>
          <p:nvPr/>
        </p:nvPicPr>
        <p:blipFill>
          <a:blip r:embed="rId3"/>
          <a:srcRect b="31459"/>
          <a:stretch>
            <a:fillRect/>
          </a:stretch>
        </p:blipFill>
        <p:spPr bwMode="auto">
          <a:xfrm>
            <a:off x="3516313" y="2514600"/>
            <a:ext cx="949960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Google Shape;122;p12"/>
          <p:cNvSpPr txBox="1">
            <a:spLocks noGrp="1"/>
          </p:cNvSpPr>
          <p:nvPr>
            <p:ph type="title" idx="4294967295"/>
          </p:nvPr>
        </p:nvSpPr>
        <p:spPr>
          <a:xfrm>
            <a:off x="0" y="963613"/>
            <a:ext cx="13509625" cy="622300"/>
          </a:xfrm>
          <a:ln/>
        </p:spPr>
        <p:txBody>
          <a:bodyPr tIns="12700"/>
          <a:lstStyle/>
          <a:p>
            <a:pPr marL="12700" algn="ctr" eaLnBrk="1" hangingPunct="1">
              <a:buSzPts val="1400"/>
            </a:pPr>
            <a:r>
              <a:rPr lang="pt-BR" sz="4000" b="1" smtClean="0">
                <a:solidFill>
                  <a:srgbClr val="855B2E"/>
                </a:solidFill>
                <a:latin typeface="Arial" charset="0"/>
                <a:cs typeface="Arial" charset="0"/>
              </a:rPr>
              <a:t>VISITA À CÂMARA MUNICIPAL DE LOBATO</a:t>
            </a:r>
          </a:p>
        </p:txBody>
      </p:sp>
      <p:pic>
        <p:nvPicPr>
          <p:cNvPr id="67588" name="Picture 4" descr="foto66 lobato"/>
          <p:cNvPicPr>
            <a:picLocks noChangeAspect="1" noChangeArrowheads="1"/>
          </p:cNvPicPr>
          <p:nvPr/>
        </p:nvPicPr>
        <p:blipFill>
          <a:blip r:embed="rId3"/>
          <a:srcRect t="27997" r="10397" b="31006"/>
          <a:stretch>
            <a:fillRect/>
          </a:stretch>
        </p:blipFill>
        <p:spPr bwMode="auto">
          <a:xfrm>
            <a:off x="3057525" y="2733675"/>
            <a:ext cx="11083925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Google Shape;122;p12"/>
          <p:cNvSpPr txBox="1">
            <a:spLocks noGrp="1"/>
          </p:cNvSpPr>
          <p:nvPr>
            <p:ph type="title" idx="4294967295"/>
          </p:nvPr>
        </p:nvSpPr>
        <p:spPr>
          <a:xfrm>
            <a:off x="0" y="963613"/>
            <a:ext cx="13509625" cy="622300"/>
          </a:xfrm>
          <a:ln/>
        </p:spPr>
        <p:txBody>
          <a:bodyPr tIns="12700"/>
          <a:lstStyle/>
          <a:p>
            <a:pPr marL="12700" algn="ctr" eaLnBrk="1" hangingPunct="1">
              <a:buSzPts val="1400"/>
            </a:pPr>
            <a:r>
              <a:rPr lang="pt-BR" sz="4000" b="1" smtClean="0">
                <a:solidFill>
                  <a:srgbClr val="855B2E"/>
                </a:solidFill>
                <a:latin typeface="Arial" charset="0"/>
                <a:cs typeface="Arial" charset="0"/>
              </a:rPr>
              <a:t>VISITA À CÂMARA MUNICIPAL DE SANTA FÉ</a:t>
            </a:r>
          </a:p>
        </p:txBody>
      </p:sp>
      <p:pic>
        <p:nvPicPr>
          <p:cNvPr id="69636" name="Picture 4" descr="foto67 santa fe"/>
          <p:cNvPicPr>
            <a:picLocks noChangeAspect="1" noChangeArrowheads="1"/>
          </p:cNvPicPr>
          <p:nvPr/>
        </p:nvPicPr>
        <p:blipFill>
          <a:blip r:embed="rId3"/>
          <a:srcRect t="21872" b="20682"/>
          <a:stretch>
            <a:fillRect/>
          </a:stretch>
        </p:blipFill>
        <p:spPr bwMode="auto">
          <a:xfrm>
            <a:off x="3629025" y="2405063"/>
            <a:ext cx="11425238" cy="661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Google Shape;122;p12"/>
          <p:cNvSpPr txBox="1">
            <a:spLocks noGrp="1"/>
          </p:cNvSpPr>
          <p:nvPr>
            <p:ph type="title" idx="4294967295"/>
          </p:nvPr>
        </p:nvSpPr>
        <p:spPr>
          <a:xfrm>
            <a:off x="0" y="963613"/>
            <a:ext cx="13509625" cy="622300"/>
          </a:xfrm>
          <a:ln/>
        </p:spPr>
        <p:txBody>
          <a:bodyPr tIns="12700"/>
          <a:lstStyle/>
          <a:p>
            <a:pPr marL="12700" algn="ctr" eaLnBrk="1" hangingPunct="1">
              <a:buSzPts val="1400"/>
            </a:pPr>
            <a:r>
              <a:rPr lang="pt-BR" sz="4000" b="1" smtClean="0">
                <a:solidFill>
                  <a:srgbClr val="855B2E"/>
                </a:solidFill>
                <a:latin typeface="Arial" charset="0"/>
                <a:cs typeface="Arial" charset="0"/>
              </a:rPr>
              <a:t>VISITA À CÂMARA MUNICIPAL DE FLÓRIDA</a:t>
            </a:r>
          </a:p>
        </p:txBody>
      </p:sp>
      <p:pic>
        <p:nvPicPr>
          <p:cNvPr id="71684" name="Picture 4" descr="foto68 florida"/>
          <p:cNvPicPr>
            <a:picLocks noChangeAspect="1" noChangeArrowheads="1"/>
          </p:cNvPicPr>
          <p:nvPr/>
        </p:nvPicPr>
        <p:blipFill>
          <a:blip r:embed="rId3"/>
          <a:srcRect t="25322" b="7234"/>
          <a:stretch>
            <a:fillRect/>
          </a:stretch>
        </p:blipFill>
        <p:spPr bwMode="auto">
          <a:xfrm>
            <a:off x="3302000" y="2805113"/>
            <a:ext cx="10121900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76;p5"/>
          <p:cNvSpPr txBox="1">
            <a:spLocks noChangeArrowheads="1"/>
          </p:cNvSpPr>
          <p:nvPr/>
        </p:nvSpPr>
        <p:spPr bwMode="auto">
          <a:xfrm>
            <a:off x="1352550" y="963613"/>
            <a:ext cx="5740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buClr>
                <a:srgbClr val="000000"/>
              </a:buClr>
              <a:buFont typeface="Arial" charset="0"/>
              <a:buNone/>
            </a:pPr>
            <a:r>
              <a:rPr lang="en-US" sz="5400" b="1">
                <a:solidFill>
                  <a:srgbClr val="855B2E"/>
                </a:solidFill>
              </a:rPr>
              <a:t>DESCRIÇÃO</a:t>
            </a:r>
            <a:endParaRPr lang="pt-BR" sz="5400"/>
          </a:p>
        </p:txBody>
      </p:sp>
      <p:sp>
        <p:nvSpPr>
          <p:cNvPr id="14338" name="Google Shape;77;p5"/>
          <p:cNvSpPr txBox="1">
            <a:spLocks noChangeArrowheads="1"/>
          </p:cNvSpPr>
          <p:nvPr/>
        </p:nvSpPr>
        <p:spPr bwMode="auto">
          <a:xfrm>
            <a:off x="1352550" y="3287713"/>
            <a:ext cx="159226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buClr>
                <a:srgbClr val="000000"/>
              </a:buClr>
              <a:buFont typeface="Arial" charset="0"/>
              <a:buNone/>
            </a:pPr>
            <a:r>
              <a:rPr lang="pt-BR" sz="4000"/>
              <a:t>A Procuradoria da Mulher atua pela defesa dos direitos femininos, fortalecendo a rede de proteção à mulher por meio de estratégias intersetorias que promovem o empoderamento de meninas e mulheres.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Google Shape;122;p12"/>
          <p:cNvSpPr txBox="1">
            <a:spLocks noGrp="1"/>
          </p:cNvSpPr>
          <p:nvPr>
            <p:ph type="title" idx="4294967295"/>
          </p:nvPr>
        </p:nvSpPr>
        <p:spPr>
          <a:xfrm>
            <a:off x="0" y="963613"/>
            <a:ext cx="13509625" cy="622300"/>
          </a:xfrm>
          <a:ln/>
        </p:spPr>
        <p:txBody>
          <a:bodyPr tIns="12700"/>
          <a:lstStyle/>
          <a:p>
            <a:pPr marL="12700" algn="ctr" eaLnBrk="1" hangingPunct="1">
              <a:buSzPts val="1400"/>
            </a:pPr>
            <a:r>
              <a:rPr lang="pt-BR" sz="4000" b="1" smtClean="0">
                <a:solidFill>
                  <a:srgbClr val="855B2E"/>
                </a:solidFill>
                <a:latin typeface="Arial" charset="0"/>
                <a:cs typeface="Arial" charset="0"/>
              </a:rPr>
              <a:t>PROJETOS EM DESENVOLVIMENTO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 flipV="1">
            <a:off x="365125" y="4330700"/>
            <a:ext cx="17672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endParaRPr lang="pt-BR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050925" y="2263775"/>
            <a:ext cx="16643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228600" y="2319338"/>
            <a:ext cx="174545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pt-BR" sz="4000"/>
              <a:t>“Parlamento das Mulheres” que visa a incentivar maior participação feminina na política;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sz="4000"/>
              <a:t>Cartilha sobre Violência contra a Mulher;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t-BR" sz="4000"/>
              <a:t>Projetos educativos de divulgação da Lei Maria da Penha.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82;p6"/>
          <p:cNvSpPr txBox="1">
            <a:spLocks noGrp="1"/>
          </p:cNvSpPr>
          <p:nvPr>
            <p:ph type="title"/>
          </p:nvPr>
        </p:nvSpPr>
        <p:spPr>
          <a:xfrm>
            <a:off x="1352550" y="963613"/>
            <a:ext cx="5476875" cy="835025"/>
          </a:xfrm>
        </p:spPr>
        <p:txBody>
          <a:bodyPr tIns="12700"/>
          <a:lstStyle/>
          <a:p>
            <a:pPr marL="1270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latin typeface="Arial" charset="0"/>
                <a:cs typeface="Arial" charset="0"/>
                <a:sym typeface="Arial" charset="0"/>
              </a:rPr>
              <a:t>OBJETIVOS</a:t>
            </a:r>
            <a:endParaRPr lang="pt-BR" sz="5400" smtClean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6386" name="Google Shape;83;p6"/>
          <p:cNvSpPr txBox="1">
            <a:spLocks noChangeArrowheads="1"/>
          </p:cNvSpPr>
          <p:nvPr/>
        </p:nvSpPr>
        <p:spPr bwMode="auto">
          <a:xfrm>
            <a:off x="1352550" y="2309813"/>
            <a:ext cx="15120938" cy="5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7775" rIns="0" bIns="0">
            <a:spAutoFit/>
          </a:bodyPr>
          <a:lstStyle/>
          <a:p>
            <a:pPr marL="2373313" indent="-2360613">
              <a:lnSpc>
                <a:spcPct val="124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4000" b="1"/>
              <a:t>GERAIS:	</a:t>
            </a:r>
            <a:r>
              <a:rPr lang="en-US" sz="4000"/>
              <a:t>A</a:t>
            </a:r>
            <a:r>
              <a:rPr lang="pt-BR" sz="4000"/>
              <a:t>tuar como um orgão dinâmico e moderno, aproximando-se da comunidade para fomentar a prevenção e conscientização dos direitos</a:t>
            </a:r>
            <a:r>
              <a:rPr lang="pt-BR" sz="4000" i="1"/>
              <a:t>.</a:t>
            </a:r>
            <a:endParaRPr lang="pt-BR" sz="4000"/>
          </a:p>
          <a:p>
            <a:pPr marL="2373313" indent="-2360613">
              <a:lnSpc>
                <a:spcPct val="103000"/>
              </a:lnSpc>
              <a:spcBef>
                <a:spcPts val="3125"/>
              </a:spcBef>
              <a:buClr>
                <a:srgbClr val="000000"/>
              </a:buClr>
              <a:buFont typeface="Arial" charset="0"/>
              <a:buNone/>
            </a:pPr>
            <a:r>
              <a:rPr lang="en-US" sz="4000" b="1"/>
              <a:t>ESPECÍFICOS:	</a:t>
            </a:r>
            <a:r>
              <a:rPr lang="en-US" sz="4000" i="1"/>
              <a:t> </a:t>
            </a:r>
            <a:r>
              <a:rPr lang="pt-BR" sz="4000"/>
              <a:t>Prevenir a violência contra a mulher e trabalhar para a transformação dos padrões sexistas; incentivar a participação feminina na política e nos espaços de poder; defender o respeito à dignidade da mulher e à diversidade.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88;p7"/>
          <p:cNvSpPr txBox="1">
            <a:spLocks noGrp="1"/>
          </p:cNvSpPr>
          <p:nvPr>
            <p:ph type="title"/>
          </p:nvPr>
        </p:nvSpPr>
        <p:spPr>
          <a:xfrm>
            <a:off x="1352550" y="963613"/>
            <a:ext cx="7486650" cy="835025"/>
          </a:xfrm>
        </p:spPr>
        <p:txBody>
          <a:bodyPr tIns="12700"/>
          <a:lstStyle/>
          <a:p>
            <a:pPr marL="12700" eaLnBrk="1" hangingPunct="1">
              <a:spcBef>
                <a:spcPct val="0"/>
              </a:spcBef>
              <a:spcAft>
                <a:spcPct val="0"/>
              </a:spcAft>
            </a:pPr>
            <a:r>
              <a:rPr lang="en-US" sz="5400" smtClean="0">
                <a:latin typeface="Arial" charset="0"/>
                <a:cs typeface="Arial" charset="0"/>
                <a:sym typeface="Arial" charset="0"/>
              </a:rPr>
              <a:t>BENEFICIÁRIOS</a:t>
            </a:r>
            <a:endParaRPr lang="pt-BR" sz="5400" smtClean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8434" name="Google Shape;89;p7"/>
          <p:cNvSpPr txBox="1">
            <a:spLocks noChangeArrowheads="1"/>
          </p:cNvSpPr>
          <p:nvPr/>
        </p:nvSpPr>
        <p:spPr bwMode="auto">
          <a:xfrm>
            <a:off x="1352550" y="3287713"/>
            <a:ext cx="245268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buClr>
                <a:srgbClr val="000000"/>
              </a:buClr>
              <a:buFont typeface="Arial" charset="0"/>
              <a:buNone/>
            </a:pPr>
            <a:r>
              <a:rPr lang="en-US" sz="4000" b="1"/>
              <a:t>DIRETOS:</a:t>
            </a:r>
            <a:endParaRPr lang="pt-BR" sz="4000"/>
          </a:p>
        </p:txBody>
      </p:sp>
      <p:sp>
        <p:nvSpPr>
          <p:cNvPr id="18435" name="Google Shape;90;p7"/>
          <p:cNvSpPr txBox="1">
            <a:spLocks noChangeArrowheads="1"/>
          </p:cNvSpPr>
          <p:nvPr/>
        </p:nvSpPr>
        <p:spPr bwMode="auto">
          <a:xfrm>
            <a:off x="4287838" y="3287713"/>
            <a:ext cx="13212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350" rIns="0" bIns="0">
            <a:spAutoFit/>
          </a:bodyPr>
          <a:lstStyle/>
          <a:p>
            <a:pPr marL="12700">
              <a:lnSpc>
                <a:spcPct val="124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4000"/>
              <a:t>População feminina do município de maringá</a:t>
            </a:r>
            <a:endParaRPr lang="pt-BR" sz="4000"/>
          </a:p>
        </p:txBody>
      </p:sp>
      <p:sp>
        <p:nvSpPr>
          <p:cNvPr id="18436" name="Google Shape;91;p7"/>
          <p:cNvSpPr txBox="1">
            <a:spLocks noChangeArrowheads="1"/>
          </p:cNvSpPr>
          <p:nvPr/>
        </p:nvSpPr>
        <p:spPr bwMode="auto">
          <a:xfrm>
            <a:off x="1352550" y="5595938"/>
            <a:ext cx="296068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buClr>
                <a:srgbClr val="000000"/>
              </a:buClr>
              <a:buFont typeface="Arial" charset="0"/>
              <a:buNone/>
            </a:pPr>
            <a:r>
              <a:rPr lang="en-US" sz="4000" b="1"/>
              <a:t>INDIRETOS:</a:t>
            </a:r>
            <a:endParaRPr lang="pt-BR" sz="4000"/>
          </a:p>
        </p:txBody>
      </p:sp>
      <p:sp>
        <p:nvSpPr>
          <p:cNvPr id="18437" name="Google Shape;92;p7"/>
          <p:cNvSpPr txBox="1">
            <a:spLocks noChangeArrowheads="1"/>
          </p:cNvSpPr>
          <p:nvPr/>
        </p:nvSpPr>
        <p:spPr bwMode="auto">
          <a:xfrm>
            <a:off x="4716463" y="5595938"/>
            <a:ext cx="1058545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350" rIns="0" bIns="0">
            <a:spAutoFit/>
          </a:bodyPr>
          <a:lstStyle/>
          <a:p>
            <a:pPr marL="12700">
              <a:lnSpc>
                <a:spcPct val="124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4000"/>
              <a:t>População geral do município e região metropolitana</a:t>
            </a:r>
            <a:endParaRPr lang="pt-BR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03;p9"/>
          <p:cNvSpPr txBox="1">
            <a:spLocks noChangeArrowheads="1"/>
          </p:cNvSpPr>
          <p:nvPr/>
        </p:nvSpPr>
        <p:spPr bwMode="auto">
          <a:xfrm>
            <a:off x="1352550" y="963613"/>
            <a:ext cx="1196181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buClr>
                <a:srgbClr val="000000"/>
              </a:buClr>
              <a:buFont typeface="Arial" charset="0"/>
              <a:buNone/>
            </a:pPr>
            <a:r>
              <a:rPr lang="en-US" sz="5400" b="1">
                <a:solidFill>
                  <a:srgbClr val="855B2E"/>
                </a:solidFill>
              </a:rPr>
              <a:t>RESULTADOS</a:t>
            </a:r>
            <a:endParaRPr lang="pt-BR" sz="5400"/>
          </a:p>
        </p:txBody>
      </p:sp>
      <p:sp>
        <p:nvSpPr>
          <p:cNvPr id="20482" name="Google Shape;104;p9"/>
          <p:cNvSpPr txBox="1">
            <a:spLocks noChangeArrowheads="1"/>
          </p:cNvSpPr>
          <p:nvPr/>
        </p:nvSpPr>
        <p:spPr bwMode="auto">
          <a:xfrm>
            <a:off x="1352550" y="3287713"/>
            <a:ext cx="149923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350" rIns="0" bIns="0">
            <a:spAutoFit/>
          </a:bodyPr>
          <a:lstStyle/>
          <a:p>
            <a:pPr marL="12700">
              <a:lnSpc>
                <a:spcPct val="124000"/>
              </a:lnSpc>
              <a:buClr>
                <a:srgbClr val="000000"/>
              </a:buClr>
              <a:buFont typeface="Arial" charset="0"/>
              <a:buNone/>
            </a:pPr>
            <a:r>
              <a:rPr lang="pt-BR" sz="4000"/>
              <a:t>A Procuradoria da Mulher integrou-se à rede de proteção às mulheres no município, estabelecendo parcerias com profissionais de diversas áreas, movimentos sociais de liderança feminina e sociedade civil organizada para realizar ações voltadas ao público feminino. Também realizamos atendimentos e colaboramos com a replicação do projeto em municípios da região metropolitana de Maringá.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09;p10"/>
          <p:cNvSpPr txBox="1">
            <a:spLocks noChangeArrowheads="1"/>
          </p:cNvSpPr>
          <p:nvPr/>
        </p:nvSpPr>
        <p:spPr bwMode="auto">
          <a:xfrm>
            <a:off x="1352550" y="963613"/>
            <a:ext cx="1754663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buClr>
                <a:srgbClr val="000000"/>
              </a:buClr>
              <a:buFont typeface="Arial" charset="0"/>
              <a:buNone/>
            </a:pPr>
            <a:r>
              <a:rPr lang="en-US" sz="5400" b="1">
                <a:solidFill>
                  <a:srgbClr val="855B2E"/>
                </a:solidFill>
              </a:rPr>
              <a:t>PONTOS A DESTACAR</a:t>
            </a:r>
            <a:endParaRPr lang="pt-BR" sz="5400"/>
          </a:p>
        </p:txBody>
      </p:sp>
      <p:sp>
        <p:nvSpPr>
          <p:cNvPr id="22530" name="Google Shape;110;p10"/>
          <p:cNvSpPr txBox="1">
            <a:spLocks noChangeArrowheads="1"/>
          </p:cNvSpPr>
          <p:nvPr/>
        </p:nvSpPr>
        <p:spPr bwMode="auto">
          <a:xfrm>
            <a:off x="1352550" y="3287713"/>
            <a:ext cx="15527338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350" rIns="0" bIns="0">
            <a:spAutoFit/>
          </a:bodyPr>
          <a:lstStyle/>
          <a:p>
            <a:pPr marL="12700">
              <a:lnSpc>
                <a:spcPct val="124000"/>
              </a:lnSpc>
              <a:buClr>
                <a:srgbClr val="000000"/>
              </a:buClr>
              <a:buFont typeface="Arial" charset="0"/>
              <a:buNone/>
            </a:pPr>
            <a:r>
              <a:rPr lang="pt-BR" sz="4000"/>
              <a:t>Desde à instalação da Procuradoria, realizamos visitas técnicas a vários entes que compõem a rede de proteção à mulher atuante no município para promover maior engajamento no enfrentamento à violência contra mulheres. Esses encontros nos ajudaram a promover ações mais eficazes. A partir daí, foi possível planejar eventos que realmente pudessem engajar a população feminina do nosso município.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16;p11"/>
          <p:cNvSpPr txBox="1">
            <a:spLocks noGrp="1"/>
          </p:cNvSpPr>
          <p:nvPr>
            <p:ph type="title"/>
          </p:nvPr>
        </p:nvSpPr>
        <p:spPr>
          <a:xfrm>
            <a:off x="1352550" y="963613"/>
            <a:ext cx="12414250" cy="1231900"/>
          </a:xfrm>
        </p:spPr>
        <p:txBody>
          <a:bodyPr tIns="12700"/>
          <a:lstStyle/>
          <a:p>
            <a:pPr marL="12700"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pt-BR" sz="4000" smtClean="0">
                <a:latin typeface="Arial" charset="0"/>
                <a:cs typeface="Arial" charset="0"/>
                <a:sym typeface="Arial" charset="0"/>
              </a:rPr>
              <a:t>MESA REDONDA: ASSÉDIO SEXUAL NÃO É BACANA, É CRIME! </a:t>
            </a:r>
          </a:p>
        </p:txBody>
      </p:sp>
      <p:pic>
        <p:nvPicPr>
          <p:cNvPr id="24581" name="Picture 5" descr="foto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8" y="3060700"/>
            <a:ext cx="6119812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7248525" y="3048000"/>
            <a:ext cx="9632950" cy="5972175"/>
            <a:chOff x="1132" y="4632"/>
            <a:chExt cx="9631" cy="4747"/>
          </a:xfrm>
        </p:grpSpPr>
        <p:pic>
          <p:nvPicPr>
            <p:cNvPr id="24583" name="Picture 7" descr="foto7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2" y="4632"/>
              <a:ext cx="4728" cy="4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4" name="Picture 8" descr="foto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78" y="4651"/>
              <a:ext cx="4785" cy="4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22;p12"/>
          <p:cNvSpPr txBox="1">
            <a:spLocks noGrp="1"/>
          </p:cNvSpPr>
          <p:nvPr>
            <p:ph type="title"/>
          </p:nvPr>
        </p:nvSpPr>
        <p:spPr>
          <a:xfrm>
            <a:off x="1352550" y="963613"/>
            <a:ext cx="11971338" cy="1231900"/>
          </a:xfrm>
        </p:spPr>
        <p:txBody>
          <a:bodyPr tIns="12700"/>
          <a:lstStyle/>
          <a:p>
            <a:pPr marL="12700"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pt-BR" sz="4000" smtClean="0">
                <a:latin typeface="Arial" charset="0"/>
                <a:cs typeface="Arial" charset="0"/>
                <a:sym typeface="Arial" charset="0"/>
              </a:rPr>
              <a:t>REUNIÃO PÚBLICA: VAMOS FALAR DE VIOLÊNCIA POLÍTICA CONTRA A MULHER</a:t>
            </a:r>
          </a:p>
        </p:txBody>
      </p:sp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2133600" y="2857500"/>
            <a:ext cx="12406313" cy="5383213"/>
            <a:chOff x="1132" y="9694"/>
            <a:chExt cx="9631" cy="4728"/>
          </a:xfrm>
        </p:grpSpPr>
        <p:pic>
          <p:nvPicPr>
            <p:cNvPr id="26635" name="Picture 11" descr="foto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2" y="9694"/>
              <a:ext cx="4728" cy="4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12" descr="foto4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35" y="9694"/>
              <a:ext cx="4728" cy="4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397</Words>
  <PresentationFormat>Personalizar</PresentationFormat>
  <Paragraphs>40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Modelo de design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2" baseType="lpstr">
      <vt:lpstr>Arial</vt:lpstr>
      <vt:lpstr>Office Theme</vt:lpstr>
      <vt:lpstr>PROCURADORIA DA MULHER: JUNTAS SOMOS MAIS FORTES!</vt:lpstr>
      <vt:lpstr>Slide 2</vt:lpstr>
      <vt:lpstr>Slide 3</vt:lpstr>
      <vt:lpstr>OBJETIVOS</vt:lpstr>
      <vt:lpstr>BENEFICIÁRIOS</vt:lpstr>
      <vt:lpstr>Slide 6</vt:lpstr>
      <vt:lpstr>Slide 7</vt:lpstr>
      <vt:lpstr>MESA REDONDA: ASSÉDIO SEXUAL NÃO É BACANA, É CRIME! </vt:lpstr>
      <vt:lpstr>REUNIÃO PÚBLICA: VAMOS FALAR DE VIOLÊNCIA POLÍTICA CONTRA A MULHER</vt:lpstr>
      <vt:lpstr>Slide 10</vt:lpstr>
      <vt:lpstr>AUDIÊNCIA PÚBLICA: DIREITOS DAS GESTANTES E PARTURIENTES AO ACOMPANHAMENTO</vt:lpstr>
      <vt:lpstr>Slide 12</vt:lpstr>
      <vt:lpstr>INAUGURAÇÃO DA GALERIA LILÁS</vt:lpstr>
      <vt:lpstr>HOMENAGEM ÀS EX-VEREADORAS </vt:lpstr>
      <vt:lpstr>Slide 15</vt:lpstr>
      <vt:lpstr>CAMINHADA/PEDALADA PELO FIM DA VIOLÊNCIA CONTRA A MULHER</vt:lpstr>
      <vt:lpstr>INCENTIVO À CRIAÇÃO DE NOVAS PROCURADORIAS NAS CÂMARAS DA REGIÃO METROPOLITANA DE MARINGÁ</vt:lpstr>
      <vt:lpstr>VISITA À CÂMARA MUNICIPAL DE MANDAGUARI</vt:lpstr>
      <vt:lpstr>VISITA À CÂMARA MUNICIPAL DE PAIÇANDU</vt:lpstr>
      <vt:lpstr>VISITA À CÂMARA MUNICIPAL DE SARANDI</vt:lpstr>
      <vt:lpstr>VISITA À CÂMARA MUNICIPAL DE MARIALVA</vt:lpstr>
      <vt:lpstr>VISITA À CÂMARA MUNICIPAL DE FLORESTA</vt:lpstr>
      <vt:lpstr>VISITA À CÂMARA MUNICIPAL DE SÃO JORGE DO IVAÍ</vt:lpstr>
      <vt:lpstr>VISITA À CÂMARA MUNICIPAL DE DOUTOR CAMARGO</vt:lpstr>
      <vt:lpstr>VISITA À CÂMARA MUNICIPAL DE PRESIDENTE CASTELO BRANCO</vt:lpstr>
      <vt:lpstr>VISITA À CÂMARA MUNICIPAL DE ITAMBÉ</vt:lpstr>
      <vt:lpstr>VISITA À CÂMARA MUNICIPAL DE LOBATO</vt:lpstr>
      <vt:lpstr>VISITA À CÂMARA MUNICIPAL DE SANTA FÉ</vt:lpstr>
      <vt:lpstr>VISITA À CÂMARA MUNICIPAL DE FLÓRIDA</vt:lpstr>
      <vt:lpstr>PROJETOS EM DESENVOLVIMENTO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Agência Confraria Inteligência Política</dc:creator>
  <cp:lastModifiedBy>dasys</cp:lastModifiedBy>
  <cp:revision>7</cp:revision>
  <dcterms:created xsi:type="dcterms:W3CDTF">2022-03-06T23:37:36Z</dcterms:created>
  <dcterms:modified xsi:type="dcterms:W3CDTF">2022-07-27T20:34:34Z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2022-03-06T00:00:00Z</vt:filetime>
  </property>
  <property fmtid="{D5CDD505-2E9C-101B-9397-08002B2CF9AE}" pid="3" name="Creator">
    <vt:lpwstr>Canva</vt:lpwstr>
  </property>
  <property fmtid="{D5CDD505-2E9C-101B-9397-08002B2CF9AE}" pid="4" name="LastSaved">
    <vt:filetime>2022-03-06T00:00:00Z</vt:filetime>
  </property>
</Properties>
</file>